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61" r:id="rId5"/>
    <p:sldId id="264" r:id="rId6"/>
    <p:sldId id="259" r:id="rId7"/>
    <p:sldId id="263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7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22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04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63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38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4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6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8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4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E2894D5-7C2E-428B-A753-2E7414D0FB4C}" type="datetimeFigureOut">
              <a:rPr lang="en-US" smtClean="0"/>
              <a:t>9/18/2014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30ECB04-87CC-47D2-95BE-C8B1D607CC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5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11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Marketplace Interviews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18703"/>
            <a:ext cx="9144000" cy="10297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Interviews with Global </a:t>
            </a:r>
            <a:r>
              <a:rPr lang="en-US" dirty="0"/>
              <a:t>L</a:t>
            </a:r>
            <a:r>
              <a:rPr lang="en-US" dirty="0" smtClean="0"/>
              <a:t>eaders of the Real Estate Profession</a:t>
            </a:r>
          </a:p>
          <a:p>
            <a:endParaRPr lang="en-US" dirty="0"/>
          </a:p>
          <a:p>
            <a:r>
              <a:rPr lang="en-US" dirty="0" smtClean="0"/>
              <a:t>2014 / 2015 </a:t>
            </a:r>
            <a:endParaRPr lang="en-US" dirty="0"/>
          </a:p>
        </p:txBody>
      </p:sp>
      <p:sp>
        <p:nvSpPr>
          <p:cNvPr id="4" name="AutoShape 2" descr="http://corded-sunup-486.appspot.com/img/RealtyMetrix_RGB_full_logo_sm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" name="Picture 2" descr="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06" y="655675"/>
            <a:ext cx="3402227" cy="166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744" y="4736757"/>
            <a:ext cx="3307153" cy="162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Interviews with Real Estate 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 Market Segment Series 2014 / 15</a:t>
            </a:r>
          </a:p>
          <a:p>
            <a:pPr lvl="1"/>
            <a:r>
              <a:rPr lang="en-US" dirty="0" smtClean="0"/>
              <a:t>Developers and Builders</a:t>
            </a:r>
          </a:p>
          <a:p>
            <a:pPr lvl="1"/>
            <a:r>
              <a:rPr lang="en-US" dirty="0" smtClean="0"/>
              <a:t>Financial Service Providers</a:t>
            </a:r>
          </a:p>
          <a:p>
            <a:pPr lvl="1"/>
            <a:r>
              <a:rPr lang="en-US" dirty="0" smtClean="0"/>
              <a:t>Legal Practitioners and Scholars</a:t>
            </a:r>
          </a:p>
          <a:p>
            <a:pPr lvl="1"/>
            <a:r>
              <a:rPr lang="en-US" dirty="0" smtClean="0"/>
              <a:t>Brokerage and Technology</a:t>
            </a:r>
          </a:p>
          <a:p>
            <a:pPr lvl="1"/>
            <a:r>
              <a:rPr lang="en-US" dirty="0" smtClean="0"/>
              <a:t>Public Sector</a:t>
            </a:r>
          </a:p>
          <a:p>
            <a:r>
              <a:rPr lang="en-US" dirty="0" smtClean="0"/>
              <a:t>Twenty Four Annual Interviews</a:t>
            </a:r>
          </a:p>
          <a:p>
            <a:pPr lvl="1"/>
            <a:r>
              <a:rPr lang="en-US" dirty="0" smtClean="0"/>
              <a:t>Produced bi-weekly</a:t>
            </a:r>
          </a:p>
          <a:p>
            <a:pPr lvl="1"/>
            <a:r>
              <a:rPr lang="en-US" dirty="0" smtClean="0"/>
              <a:t>Content adjusted to market events</a:t>
            </a:r>
          </a:p>
        </p:txBody>
      </p:sp>
      <p:pic>
        <p:nvPicPr>
          <p:cNvPr id="3074" name="Picture 2" descr="http://ts1.mm.bing.net/th?id=HN.608032103702400316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80" y="1590200"/>
            <a:ext cx="1870933" cy="106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umbs.dreamstime.com/z/real-estate-development-90117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3" y="2436885"/>
            <a:ext cx="1486405" cy="109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lowis-gellen.com/lowis-gellen/wp-content/uploads/2013/04/Header.Bank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8" y="3031690"/>
            <a:ext cx="2282427" cy="66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t’s The La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560" y="3483434"/>
            <a:ext cx="1592907" cy="105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technology_engineer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40" y="3833038"/>
            <a:ext cx="1588708" cy="111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Greg Mankiw Hides the Role of Government in Redistributing Income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335" y="4391734"/>
            <a:ext cx="1807396" cy="13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ts3.mm.bing.net/th?id=HN.608049734542888198&amp;pid=15.1&amp;P=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762" y="4814887"/>
            <a:ext cx="2000251" cy="136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/ 2015 – Interview Target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Christopher G. Kennedy – Chairman Joseph P. Kennedy</a:t>
            </a:r>
          </a:p>
          <a:p>
            <a:r>
              <a:rPr lang="en-US" sz="1800" dirty="0" smtClean="0"/>
              <a:t>Donald Trump – Chairman / President – Trump Organization</a:t>
            </a:r>
          </a:p>
          <a:p>
            <a:r>
              <a:rPr lang="en-US" sz="1800" dirty="0" smtClean="0"/>
              <a:t>John Buck – President – John Buck Company</a:t>
            </a:r>
          </a:p>
          <a:p>
            <a:r>
              <a:rPr lang="en-US" sz="1800" dirty="0" smtClean="0"/>
              <a:t>Marshall Bennett – President – Marshall Bennett Enterprises</a:t>
            </a:r>
          </a:p>
          <a:p>
            <a:r>
              <a:rPr lang="en-US" sz="1800" dirty="0" smtClean="0"/>
              <a:t>Warren Buffet – Chairman – Berkshire Hathaway</a:t>
            </a:r>
          </a:p>
          <a:p>
            <a:r>
              <a:rPr lang="en-US" sz="1800" dirty="0" smtClean="0"/>
              <a:t>Richard S. </a:t>
            </a:r>
            <a:r>
              <a:rPr lang="en-US" sz="1800" dirty="0" smtClean="0"/>
              <a:t>Mesirow</a:t>
            </a:r>
            <a:r>
              <a:rPr lang="en-US" sz="1800" dirty="0" smtClean="0"/>
              <a:t> – Vice Chairman – </a:t>
            </a:r>
            <a:r>
              <a:rPr lang="en-US" sz="1800" dirty="0" smtClean="0"/>
              <a:t>Mesirow</a:t>
            </a:r>
            <a:r>
              <a:rPr lang="en-US" sz="1800" dirty="0" smtClean="0"/>
              <a:t> Financial</a:t>
            </a:r>
          </a:p>
          <a:p>
            <a:r>
              <a:rPr lang="en-US" sz="1800" dirty="0" smtClean="0"/>
              <a:t>Harry </a:t>
            </a:r>
            <a:r>
              <a:rPr lang="en-US" sz="1800" dirty="0" smtClean="0"/>
              <a:t>Huzenis</a:t>
            </a:r>
            <a:r>
              <a:rPr lang="en-US" sz="1800" dirty="0" smtClean="0"/>
              <a:t> – JRG Capital (Co-Founder Jameson Realty)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4098" name="Picture 2" descr="Chris Kennedy leaving MM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331" y="1382465"/>
            <a:ext cx="1060829" cy="108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rosebrucia.files.wordpress.com/2012/05/donald-j-trum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711" y="2031327"/>
            <a:ext cx="780453" cy="117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jbc.com/sites/default/files/imagecache/staff_bio/staff/JohnBuck-1575-5x7b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727" y="2629769"/>
            <a:ext cx="867783" cy="97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Marshall Bennet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561" y="3332082"/>
            <a:ext cx="925044" cy="9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ome » Warren Buffett » Warren Buffett Images | Crazy Galler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068" y="3744462"/>
            <a:ext cx="1197622" cy="83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mesirowfinancial.com/elements/images/people/mesirow_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209" y="4367092"/>
            <a:ext cx="831909" cy="103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jamesonsir.com/resources/v_1_1_21_2/siteresources/my%20folder/static_pages/management/Huzenis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40" y="4708464"/>
            <a:ext cx="9525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Subjects – Content -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Who’s who of real estate</a:t>
            </a:r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andidate criteria</a:t>
            </a:r>
          </a:p>
          <a:p>
            <a:pPr lvl="1"/>
            <a:r>
              <a:rPr lang="en-US" sz="1800" dirty="0" smtClean="0"/>
              <a:t>Highly selective</a:t>
            </a:r>
          </a:p>
          <a:p>
            <a:r>
              <a:rPr lang="en-US" sz="1800" dirty="0" smtClean="0"/>
              <a:t>Relevant and timely issues</a:t>
            </a:r>
          </a:p>
          <a:p>
            <a:pPr lvl="1"/>
            <a:r>
              <a:rPr lang="en-US" sz="1800" dirty="0" smtClean="0"/>
              <a:t>Real time market data</a:t>
            </a:r>
          </a:p>
          <a:p>
            <a:pPr lvl="1"/>
            <a:r>
              <a:rPr lang="en-US" sz="1800" dirty="0" smtClean="0"/>
              <a:t>Market Trends</a:t>
            </a:r>
          </a:p>
          <a:p>
            <a:pPr lvl="1"/>
            <a:r>
              <a:rPr lang="en-US" sz="1800" dirty="0" smtClean="0"/>
              <a:t>Professional insights</a:t>
            </a:r>
          </a:p>
          <a:p>
            <a:pPr lvl="1"/>
            <a:r>
              <a:rPr lang="en-US" sz="1800" dirty="0" smtClean="0"/>
              <a:t>Private and Public Sector</a:t>
            </a:r>
          </a:p>
          <a:p>
            <a:r>
              <a:rPr lang="en-US" sz="1800" dirty="0" smtClean="0"/>
              <a:t>Conducted on location</a:t>
            </a:r>
          </a:p>
          <a:p>
            <a:pPr lvl="1"/>
            <a:r>
              <a:rPr lang="en-US" sz="1800" dirty="0" smtClean="0"/>
              <a:t>Reporter on-location</a:t>
            </a:r>
          </a:p>
          <a:p>
            <a:pPr lvl="1"/>
            <a:r>
              <a:rPr lang="en-US" sz="1800" dirty="0" smtClean="0"/>
              <a:t>Professional reporting and editing</a:t>
            </a:r>
          </a:p>
        </p:txBody>
      </p:sp>
      <p:pic>
        <p:nvPicPr>
          <p:cNvPr id="5128" name="Picture 8" descr="News Keep up to date with the latest ADFA news, events and asbesto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80" y="1509130"/>
            <a:ext cx="28575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California Supreme Court: Witness Statements Are Protected Attorney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85" y="2592232"/>
            <a:ext cx="1938896" cy="128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ts4.mm.bing.net/th?id=HN.608055554226784847&amp;pid=15.1&amp;P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683" y="4100217"/>
            <a:ext cx="1705271" cy="143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telescope effect 300x168 Video editing software workshop: Fun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130" y="4832314"/>
            <a:ext cx="2192867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://ts3.mm.bing.net/th?id=HN.607995858476664934&amp;pid=15.1&amp;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690" y="3182232"/>
            <a:ext cx="28575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business lad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645" y="5244144"/>
            <a:ext cx="1713543" cy="113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0632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Candidate Selection Criterion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578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Must have a significant or unique contribution to the real estate profession</a:t>
            </a:r>
          </a:p>
          <a:p>
            <a:pPr lvl="1"/>
            <a:r>
              <a:rPr lang="en-US" dirty="0" smtClean="0"/>
              <a:t>Private sector</a:t>
            </a:r>
          </a:p>
          <a:p>
            <a:pPr lvl="1"/>
            <a:r>
              <a:rPr lang="en-US" dirty="0" smtClean="0"/>
              <a:t>Public sector</a:t>
            </a:r>
          </a:p>
          <a:p>
            <a:r>
              <a:rPr lang="en-US" dirty="0" smtClean="0"/>
              <a:t>Topic areas</a:t>
            </a:r>
          </a:p>
          <a:p>
            <a:pPr lvl="1"/>
            <a:r>
              <a:rPr lang="en-US" dirty="0" smtClean="0"/>
              <a:t>Development or construction</a:t>
            </a:r>
          </a:p>
          <a:p>
            <a:pPr lvl="1"/>
            <a:r>
              <a:rPr lang="en-US" dirty="0" smtClean="0"/>
              <a:t>Financial services</a:t>
            </a:r>
          </a:p>
          <a:p>
            <a:pPr lvl="1"/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Brokerage</a:t>
            </a:r>
          </a:p>
          <a:p>
            <a:pPr lvl="1"/>
            <a:r>
              <a:rPr lang="en-US" dirty="0" smtClean="0"/>
              <a:t>Academics</a:t>
            </a:r>
          </a:p>
        </p:txBody>
      </p:sp>
      <p:pic>
        <p:nvPicPr>
          <p:cNvPr id="7180" name="Picture 12" descr="http://ts4.mm.bing.net/th?id=HN.608026941161868175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940" y="3029981"/>
            <a:ext cx="4797406" cy="279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2322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225" y="38590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Bremseth</a:t>
            </a:r>
            <a:r>
              <a:rPr lang="en-US" dirty="0" smtClean="0"/>
              <a:t> – Press Coordinator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1225" y="2041813"/>
            <a:ext cx="10515600" cy="4351338"/>
          </a:xfrm>
        </p:spPr>
        <p:txBody>
          <a:bodyPr/>
          <a:lstStyle/>
          <a:p>
            <a:pPr lvl="1"/>
            <a:r>
              <a:rPr lang="en-US" sz="2800" dirty="0" smtClean="0"/>
              <a:t>On Camera Host and Personality</a:t>
            </a:r>
          </a:p>
          <a:p>
            <a:pPr lvl="2"/>
            <a:r>
              <a:rPr lang="en-US" sz="2600" dirty="0" smtClean="0"/>
              <a:t>The Frontier – Chicago, IL</a:t>
            </a:r>
          </a:p>
          <a:p>
            <a:pPr lvl="2"/>
            <a:r>
              <a:rPr lang="en-US" sz="2600" dirty="0" smtClean="0"/>
              <a:t>MusikBeats</a:t>
            </a:r>
            <a:r>
              <a:rPr lang="en-US" sz="2600" dirty="0" smtClean="0"/>
              <a:t>, Miami, FL</a:t>
            </a:r>
          </a:p>
          <a:p>
            <a:pPr lvl="2"/>
            <a:r>
              <a:rPr lang="en-US" sz="2600" dirty="0" smtClean="0"/>
              <a:t>SpinKitchen</a:t>
            </a:r>
            <a:r>
              <a:rPr lang="en-US" sz="2600" dirty="0" smtClean="0"/>
              <a:t>, Chicago, IL</a:t>
            </a:r>
          </a:p>
          <a:p>
            <a:pPr lvl="2"/>
            <a:r>
              <a:rPr lang="en-US" sz="2600" dirty="0" smtClean="0"/>
              <a:t>Experienced production and on-camera interviewing</a:t>
            </a:r>
          </a:p>
          <a:p>
            <a:pPr lvl="2"/>
            <a:r>
              <a:rPr lang="en-US" sz="2600" dirty="0" smtClean="0"/>
              <a:t>Berklee</a:t>
            </a:r>
            <a:r>
              <a:rPr lang="en-US" sz="2600" dirty="0" smtClean="0"/>
              <a:t> College of Music – Boston MA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  <p:sp>
        <p:nvSpPr>
          <p:cNvPr id="6" name="AutoShape 8" descr="Inline imag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Inline image 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873" y="2172439"/>
            <a:ext cx="2220961" cy="409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Line Distribution</a:t>
            </a:r>
          </a:p>
          <a:p>
            <a:pPr lvl="1"/>
            <a:r>
              <a:rPr lang="en-US" dirty="0" smtClean="0"/>
              <a:t>24 / 7 viewing availability</a:t>
            </a:r>
          </a:p>
          <a:p>
            <a:pPr lvl="1"/>
            <a:r>
              <a:rPr lang="en-US" dirty="0" smtClean="0"/>
              <a:t>Tracking views</a:t>
            </a:r>
          </a:p>
          <a:p>
            <a:r>
              <a:rPr lang="en-US" dirty="0" smtClean="0"/>
              <a:t>Delivered directly to over 100,000 real estate professionals weekly</a:t>
            </a:r>
          </a:p>
          <a:p>
            <a:pPr lvl="1"/>
            <a:r>
              <a:rPr lang="en-US" dirty="0" smtClean="0"/>
              <a:t>Targeted electronic promotional campaign at time of interview release</a:t>
            </a:r>
            <a:endParaRPr lang="en-US" dirty="0" smtClean="0"/>
          </a:p>
          <a:p>
            <a:pPr lvl="1"/>
            <a:r>
              <a:rPr lang="en-US" dirty="0" smtClean="0"/>
              <a:t>Weekly delivery </a:t>
            </a:r>
            <a:r>
              <a:rPr lang="en-US" dirty="0" smtClean="0"/>
              <a:t>includes</a:t>
            </a:r>
            <a:r>
              <a:rPr lang="en-US" dirty="0" smtClean="0"/>
              <a:t> National Real Estate indices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http://ts3.mm.bing.net/th?id=HN.607988552732183930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721" y="4679488"/>
            <a:ext cx="2857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s3.mm.bing.net/th?id=HN.608001063983843122&amp;pid=15.1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834" y="1296822"/>
            <a:ext cx="2395067" cy="168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s1.mm.bing.net/th?id=HN.608046251330832420&amp;pid=15.1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260" y="686504"/>
            <a:ext cx="2316205" cy="173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s2.mm.bing.net/th?id=HN.608046865513516121&amp;pid=15.1&amp;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465" y="1609340"/>
            <a:ext cx="2159944" cy="128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... Technology to Offer High Speed Internet Connections to Local Clien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852" y="5119097"/>
            <a:ext cx="2857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Review of Spread Betting on Stock Market Indic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381" y="4423813"/>
            <a:ext cx="1500147" cy="15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... Dow Industrials and SP500 are the two most commonly watched indic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604" y="4509491"/>
            <a:ext cx="2399270" cy="11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ts4.mm.bing.net/th?id=HN.608049433893277563&amp;pid=15.1&amp;P=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455" y="3618778"/>
            <a:ext cx="1578749" cy="119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 – November 1, 2014 – Sponsorship Opportunities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7920" y="1986966"/>
            <a:ext cx="9784080" cy="420624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Gold Sponsor</a:t>
            </a: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 smtClean="0"/>
              <a:t>- $25,000 (before November 1, 2014) - $100,000 (After November 1, 2014)</a:t>
            </a:r>
          </a:p>
          <a:p>
            <a:pPr lvl="1"/>
            <a:r>
              <a:rPr lang="en-US" dirty="0" smtClean="0"/>
              <a:t>Single sponsor for six videos in 2014 / 2015</a:t>
            </a:r>
          </a:p>
          <a:p>
            <a:pPr lvl="1"/>
            <a:r>
              <a:rPr lang="en-US" dirty="0" smtClean="0"/>
              <a:t>Single company logo appears on Flash report for six weeks</a:t>
            </a:r>
          </a:p>
          <a:p>
            <a:pPr lvl="1"/>
            <a:r>
              <a:rPr lang="en-US" dirty="0" smtClean="0"/>
              <a:t>National on-line campaign – six weeks</a:t>
            </a:r>
          </a:p>
          <a:p>
            <a:r>
              <a:rPr lang="en-US" sz="2000" b="1" u="sng" dirty="0" smtClean="0">
                <a:solidFill>
                  <a:schemeClr val="tx1">
                    <a:lumMod val="75000"/>
                  </a:schemeClr>
                </a:solidFill>
              </a:rPr>
              <a:t>Silver Sponsor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- $12,000</a:t>
            </a:r>
            <a:r>
              <a:rPr lang="en-US" sz="2000" dirty="0"/>
              <a:t>(before November 1, 2014) - </a:t>
            </a:r>
            <a:r>
              <a:rPr lang="en-US" sz="2000" dirty="0" smtClean="0"/>
              <a:t>$48,000 </a:t>
            </a:r>
            <a:r>
              <a:rPr lang="en-US" sz="2000" dirty="0"/>
              <a:t>(After November 1, 2014</a:t>
            </a:r>
            <a:r>
              <a:rPr lang="en-US" sz="2000" dirty="0" smtClean="0"/>
              <a:t>)</a:t>
            </a:r>
          </a:p>
          <a:p>
            <a:pPr lvl="1"/>
            <a:r>
              <a:rPr lang="en-US" dirty="0" smtClean="0"/>
              <a:t>Shared</a:t>
            </a:r>
            <a:r>
              <a:rPr lang="en-US" dirty="0" smtClean="0"/>
              <a:t> sponsor for three videos in 2014 / 2015</a:t>
            </a:r>
          </a:p>
          <a:p>
            <a:pPr lvl="1"/>
            <a:r>
              <a:rPr lang="en-US" dirty="0" smtClean="0"/>
              <a:t>Shared sponsorship </a:t>
            </a:r>
            <a:r>
              <a:rPr lang="en-US" dirty="0"/>
              <a:t>l</a:t>
            </a:r>
            <a:r>
              <a:rPr lang="en-US" dirty="0" smtClean="0"/>
              <a:t>ogos appears on Flash report for two weeks</a:t>
            </a:r>
          </a:p>
          <a:p>
            <a:pPr lvl="1"/>
            <a:r>
              <a:rPr lang="en-US" dirty="0" smtClean="0"/>
              <a:t>National on-line campaign – three weeks</a:t>
            </a:r>
          </a:p>
          <a:p>
            <a:r>
              <a:rPr lang="en-US" sz="2000" b="1" u="sng" dirty="0" smtClean="0">
                <a:solidFill>
                  <a:schemeClr val="accent6">
                    <a:lumMod val="75000"/>
                  </a:schemeClr>
                </a:solidFill>
              </a:rPr>
              <a:t>Bronze Sponso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000" dirty="0" smtClean="0"/>
              <a:t>$1,500 (before </a:t>
            </a:r>
            <a:r>
              <a:rPr lang="en-US" sz="2000" dirty="0"/>
              <a:t>November 1, 2014) - </a:t>
            </a:r>
            <a:r>
              <a:rPr lang="en-US" sz="2000" dirty="0" smtClean="0"/>
              <a:t>$</a:t>
            </a:r>
            <a:r>
              <a:rPr lang="en-US" sz="2000" dirty="0"/>
              <a:t>6</a:t>
            </a:r>
            <a:r>
              <a:rPr lang="en-US" sz="2000" dirty="0" smtClean="0"/>
              <a:t>,000 </a:t>
            </a:r>
            <a:r>
              <a:rPr lang="en-US" sz="2000" dirty="0"/>
              <a:t>(After November 1, 2014)</a:t>
            </a:r>
            <a:endParaRPr lang="en-US" sz="2000" dirty="0" smtClean="0"/>
          </a:p>
          <a:p>
            <a:pPr lvl="1"/>
            <a:r>
              <a:rPr lang="en-US" dirty="0" smtClean="0"/>
              <a:t>Up to eights sponsor for one video in 2014 / 2015</a:t>
            </a:r>
          </a:p>
          <a:p>
            <a:pPr lvl="1"/>
            <a:r>
              <a:rPr lang="en-US" dirty="0" smtClean="0"/>
              <a:t>Logos appears on Flash report for one weeks</a:t>
            </a:r>
          </a:p>
          <a:p>
            <a:pPr lvl="1"/>
            <a:r>
              <a:rPr lang="en-US" dirty="0" smtClean="0"/>
              <a:t>National on-line campaign – one </a:t>
            </a:r>
            <a:r>
              <a:rPr lang="en-US" sz="1600" dirty="0" smtClean="0"/>
              <a:t>week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5377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RealtyMetrix</a:t>
            </a:r>
            <a:r>
              <a:rPr lang="en-US" dirty="0" smtClean="0"/>
              <a:t>, LLC</a:t>
            </a:r>
          </a:p>
          <a:p>
            <a:pPr marL="0" indent="0" algn="ctr">
              <a:buNone/>
            </a:pPr>
            <a:r>
              <a:rPr lang="en-US" dirty="0" smtClean="0"/>
              <a:t>564 W. Randolph Street, Suite 200</a:t>
            </a:r>
          </a:p>
          <a:p>
            <a:pPr marL="0" indent="0" algn="ctr">
              <a:buNone/>
            </a:pPr>
            <a:r>
              <a:rPr lang="en-US" dirty="0" smtClean="0"/>
              <a:t>Chicago, IL  60661</a:t>
            </a:r>
          </a:p>
          <a:p>
            <a:pPr marL="0" indent="0" algn="ctr">
              <a:buNone/>
            </a:pPr>
            <a:r>
              <a:rPr lang="en-US" dirty="0" smtClean="0"/>
              <a:t>(866) 662-7638</a:t>
            </a:r>
          </a:p>
          <a:p>
            <a:pPr marL="0" indent="0" algn="ctr">
              <a:buNone/>
            </a:pPr>
            <a:r>
              <a:rPr lang="en-US" dirty="0" smtClean="0"/>
              <a:t>www.realtymertix.com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549"/>
            <a:ext cx="2141838" cy="11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1205</TotalTime>
  <Words>435</Words>
  <Application>Microsoft Office PowerPoint</Application>
  <PresentationFormat>Widescreen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Corbel</vt:lpstr>
      <vt:lpstr>Wingdings</vt:lpstr>
      <vt:lpstr>Banded</vt:lpstr>
      <vt:lpstr>Marketplace Interviews</vt:lpstr>
      <vt:lpstr>Interviews with Real Estate Icons</vt:lpstr>
      <vt:lpstr>2014 / 2015 – Interview Target Highlights</vt:lpstr>
      <vt:lpstr>Interview Subjects – Content - Process</vt:lpstr>
      <vt:lpstr>Interview Candidate Selection Criterion</vt:lpstr>
      <vt:lpstr>Ellen Bremseth – Press Coordinator  </vt:lpstr>
      <vt:lpstr>Distribution</vt:lpstr>
      <vt:lpstr>Pre – November 1, 2014 – Sponsorship Opportunities</vt:lpstr>
      <vt:lpstr>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Marketplace Interviews</dc:title>
  <dc:creator>Andis Dimants</dc:creator>
  <cp:lastModifiedBy>Andis Dimants</cp:lastModifiedBy>
  <cp:revision>28</cp:revision>
  <dcterms:created xsi:type="dcterms:W3CDTF">2014-09-18T20:17:27Z</dcterms:created>
  <dcterms:modified xsi:type="dcterms:W3CDTF">2014-09-19T16:23:20Z</dcterms:modified>
</cp:coreProperties>
</file>